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64" r:id="rId5"/>
    <p:sldId id="268" r:id="rId6"/>
    <p:sldId id="269" r:id="rId7"/>
    <p:sldId id="270" r:id="rId8"/>
    <p:sldId id="261" r:id="rId9"/>
    <p:sldId id="257" r:id="rId10"/>
    <p:sldId id="258" r:id="rId11"/>
    <p:sldId id="259" r:id="rId12"/>
    <p:sldId id="271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4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469F-131D-6842-B3EB-D4A6FF4D3607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890C-1246-AF4E-8B75-0E7095EB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532" y="721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OU &amp; APO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5949" y="3051983"/>
            <a:ext cx="7386001" cy="31031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John Wisniewski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Department of Physics &amp; Astronomy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University of Oklahoma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APO 20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Anniversary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ipadwall-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1" y="608480"/>
            <a:ext cx="1618316" cy="1618316"/>
          </a:xfrm>
          <a:prstGeom prst="rect">
            <a:avLst/>
          </a:prstGeom>
        </p:spPr>
      </p:pic>
      <p:pic>
        <p:nvPicPr>
          <p:cNvPr id="6" name="Picture 5" descr="09sit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67" y="648686"/>
            <a:ext cx="2367165" cy="15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1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Origin of Trough Fill-in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15553" cy="5018992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HeI</a:t>
            </a:r>
            <a:r>
              <a:rPr lang="en-US" sz="2400" dirty="0" smtClean="0">
                <a:solidFill>
                  <a:srgbClr val="FFFFFF"/>
                </a:solidFill>
              </a:rPr>
              <a:t>*10830 trough is not black, but is probably saturated.  What is the origin of the fill in?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Analysis of high SNR spectral trace </a:t>
            </a:r>
            <a:r>
              <a:rPr lang="en-US" sz="2400" b="1" i="1" dirty="0" smtClean="0">
                <a:solidFill>
                  <a:srgbClr val="FFFFFF"/>
                </a:solidFill>
              </a:rPr>
              <a:t>revealed resolved emission in the trough, </a:t>
            </a:r>
            <a:r>
              <a:rPr lang="en-US" sz="2400" dirty="0" smtClean="0">
                <a:solidFill>
                  <a:srgbClr val="FFFFFF"/>
                </a:solidFill>
              </a:rPr>
              <a:t>implying host galaxy fill in.  </a:t>
            </a:r>
          </a:p>
        </p:txBody>
      </p:sp>
      <p:pic>
        <p:nvPicPr>
          <p:cNvPr id="4" name="Picture 3" descr="plot_fw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18" y="1871728"/>
            <a:ext cx="4640427" cy="34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48" y="1600201"/>
            <a:ext cx="7716922" cy="41982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OU is using the 3.5 + 0.5m for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Variety of science: </a:t>
            </a:r>
            <a:r>
              <a:rPr lang="en-US" dirty="0" err="1" smtClean="0">
                <a:solidFill>
                  <a:srgbClr val="FFFFFF"/>
                </a:solidFill>
              </a:rPr>
              <a:t>exoplanets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circumstellar</a:t>
            </a:r>
            <a:r>
              <a:rPr lang="en-US" dirty="0" smtClean="0">
                <a:solidFill>
                  <a:srgbClr val="FFFFFF"/>
                </a:solidFill>
              </a:rPr>
              <a:t> disks, SN, pulsating WDs, quasars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Student (</a:t>
            </a:r>
            <a:r>
              <a:rPr lang="en-US" dirty="0" err="1" smtClean="0">
                <a:solidFill>
                  <a:srgbClr val="FFFFFF"/>
                </a:solidFill>
              </a:rPr>
              <a:t>grad+ugrad</a:t>
            </a:r>
            <a:r>
              <a:rPr lang="en-US" dirty="0" smtClean="0">
                <a:solidFill>
                  <a:srgbClr val="FFFFFF"/>
                </a:solidFill>
              </a:rPr>
              <a:t>) training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0.5m additionally for EPO and class labs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We hope to continue + expand our relationship with ARC in the future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More </a:t>
            </a:r>
            <a:r>
              <a:rPr lang="en-US" dirty="0" err="1" smtClean="0">
                <a:solidFill>
                  <a:srgbClr val="FFFFFF"/>
                </a:solidFill>
              </a:rPr>
              <a:t>NaI</a:t>
            </a:r>
            <a:r>
              <a:rPr lang="en-US" dirty="0" smtClean="0">
                <a:solidFill>
                  <a:srgbClr val="FFFFFF"/>
                </a:solidFill>
              </a:rPr>
              <a:t> Absorption Line Quasars?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Leighly et al. 2014 showed that the </a:t>
            </a:r>
            <a:r>
              <a:rPr lang="en-US" dirty="0" err="1" smtClean="0">
                <a:solidFill>
                  <a:srgbClr val="FFFFFF"/>
                </a:solidFill>
              </a:rPr>
              <a:t>NaI</a:t>
            </a:r>
            <a:r>
              <a:rPr lang="en-US" dirty="0" smtClean="0">
                <a:solidFill>
                  <a:srgbClr val="FFFFFF"/>
                </a:solidFill>
              </a:rPr>
              <a:t> absorption in </a:t>
            </a:r>
            <a:r>
              <a:rPr lang="en-US" dirty="0" err="1" smtClean="0">
                <a:solidFill>
                  <a:srgbClr val="FFFFFF"/>
                </a:solidFill>
              </a:rPr>
              <a:t>Mrk</a:t>
            </a:r>
            <a:r>
              <a:rPr lang="en-US" dirty="0" smtClean="0">
                <a:solidFill>
                  <a:srgbClr val="FFFFFF"/>
                </a:solidFill>
              </a:rPr>
              <a:t> 231 plausibly occurs in an interaction, along our line of sight, between the quasar wind and effluent from the nuclear starburst.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Is this interaction rare?  </a:t>
            </a:r>
            <a:r>
              <a:rPr lang="en-US" dirty="0" smtClean="0">
                <a:solidFill>
                  <a:srgbClr val="FFFFFF"/>
                </a:solidFill>
              </a:rPr>
              <a:t>Only 4 quasars with </a:t>
            </a:r>
            <a:r>
              <a:rPr lang="en-US" dirty="0" err="1" smtClean="0">
                <a:solidFill>
                  <a:srgbClr val="FFFFFF"/>
                </a:solidFill>
              </a:rPr>
              <a:t>NaI</a:t>
            </a:r>
            <a:r>
              <a:rPr lang="en-US" dirty="0" smtClean="0">
                <a:solidFill>
                  <a:srgbClr val="FFFFFF"/>
                </a:solidFill>
              </a:rPr>
              <a:t> absorption are known.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Or is </a:t>
            </a:r>
            <a:r>
              <a:rPr lang="en-US" dirty="0" err="1" smtClean="0">
                <a:solidFill>
                  <a:srgbClr val="FFFFFF"/>
                </a:solidFill>
              </a:rPr>
              <a:t>NaI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(5890, 5896Å) usually </a:t>
            </a:r>
            <a:r>
              <a:rPr lang="en-US" b="1" i="1" dirty="0" err="1" smtClean="0">
                <a:solidFill>
                  <a:srgbClr val="FFFFFF"/>
                </a:solidFill>
              </a:rPr>
              <a:t>redshifted</a:t>
            </a:r>
            <a:r>
              <a:rPr lang="en-US" b="1" i="1" dirty="0" smtClean="0">
                <a:solidFill>
                  <a:srgbClr val="FFFFFF"/>
                </a:solidFill>
              </a:rPr>
              <a:t> into the infrared?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4" y="274638"/>
            <a:ext cx="912510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Search for Broad Na </a:t>
            </a:r>
            <a:r>
              <a:rPr lang="en-US" dirty="0" smtClean="0">
                <a:solidFill>
                  <a:srgbClr val="FFFFFF"/>
                </a:solidFill>
              </a:rPr>
              <a:t>I Absorption in </a:t>
            </a:r>
            <a:r>
              <a:rPr lang="en-US" dirty="0" smtClean="0">
                <a:solidFill>
                  <a:srgbClr val="FFFFFF"/>
                </a:solidFill>
              </a:rPr>
              <a:t>BALQSOs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90" y="2191692"/>
            <a:ext cx="3950159" cy="38713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First target: SDSS J0300+0048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Overlapping trough quasar with </a:t>
            </a:r>
            <a:r>
              <a:rPr lang="en-US" sz="2400" dirty="0" err="1" smtClean="0">
                <a:solidFill>
                  <a:srgbClr val="FFFFFF"/>
                </a:solidFill>
              </a:rPr>
              <a:t>FeII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MgII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CaII</a:t>
            </a:r>
            <a:r>
              <a:rPr lang="en-US" sz="2400" dirty="0" smtClean="0">
                <a:solidFill>
                  <a:srgbClr val="FFFFFF"/>
                </a:solidFill>
              </a:rPr>
              <a:t> absorption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Observed using APO </a:t>
            </a:r>
            <a:r>
              <a:rPr lang="en-US" sz="2400" dirty="0" err="1" smtClean="0">
                <a:solidFill>
                  <a:srgbClr val="FFFFFF"/>
                </a:solidFill>
              </a:rPr>
              <a:t>TripleSpec</a:t>
            </a:r>
            <a:r>
              <a:rPr lang="en-US" sz="2400" dirty="0" smtClean="0">
                <a:solidFill>
                  <a:srgbClr val="FFFFFF"/>
                </a:solidFill>
              </a:rPr>
              <a:t> Jan 27, 2014</a:t>
            </a:r>
          </a:p>
          <a:p>
            <a:r>
              <a:rPr lang="en-US" sz="2400" b="1" i="1" dirty="0" smtClean="0">
                <a:solidFill>
                  <a:srgbClr val="FFFFFF"/>
                </a:solidFill>
              </a:rPr>
              <a:t>No evidence for </a:t>
            </a:r>
            <a:r>
              <a:rPr lang="en-US" sz="2400" b="1" i="1" dirty="0" err="1" smtClean="0">
                <a:solidFill>
                  <a:srgbClr val="FFFFFF"/>
                </a:solidFill>
              </a:rPr>
              <a:t>NaI</a:t>
            </a:r>
            <a:r>
              <a:rPr lang="en-US" sz="2400" b="1" i="1" dirty="0" smtClean="0">
                <a:solidFill>
                  <a:srgbClr val="FFFFFF"/>
                </a:solidFill>
              </a:rPr>
              <a:t> absorption</a:t>
            </a:r>
          </a:p>
        </p:txBody>
      </p:sp>
      <p:pic>
        <p:nvPicPr>
          <p:cNvPr id="6" name="Picture 5" descr="plot_vel_l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79" y="2067647"/>
            <a:ext cx="3537115" cy="3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4830"/>
            <a:ext cx="8229600" cy="6964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What Makes APO Special?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627" y="1382610"/>
            <a:ext cx="6814981" cy="42417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People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Strong leaders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Professional &amp; knowledgeable TOs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Professional &amp; knowledgeable staff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Professional &amp; knowledgeable colleagues at member institutes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Instrumentation suite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Especially ability for intra-night changes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Stable, user-friendly remote </a:t>
            </a:r>
            <a:r>
              <a:rPr lang="en-US" dirty="0" err="1" smtClean="0">
                <a:solidFill>
                  <a:srgbClr val="FFFFFF"/>
                </a:solidFill>
              </a:rPr>
              <a:t>obs</a:t>
            </a:r>
            <a:r>
              <a:rPr lang="en-US" dirty="0" smtClean="0">
                <a:solidFill>
                  <a:srgbClr val="FFFFFF"/>
                </a:solidFill>
              </a:rPr>
              <a:t> software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Flexible scheduling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4830"/>
            <a:ext cx="8229600" cy="6964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Science Highlights: </a:t>
            </a:r>
            <a:r>
              <a:rPr lang="en-US" sz="3600" dirty="0" err="1" smtClean="0">
                <a:solidFill>
                  <a:srgbClr val="FFFFFF"/>
                </a:solidFill>
              </a:rPr>
              <a:t>Exoplanets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2293" y="1413334"/>
            <a:ext cx="4643570" cy="464966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SEEDS (</a:t>
            </a:r>
            <a:r>
              <a:rPr lang="en-US" dirty="0" err="1" smtClean="0">
                <a:solidFill>
                  <a:srgbClr val="FFFFFF"/>
                </a:solidFill>
              </a:rPr>
              <a:t>echelle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Fundamental stellar parameters of host (B9) star to kappa And b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Likely very low mass (~&gt;10 </a:t>
            </a:r>
            <a:r>
              <a:rPr lang="en-US" dirty="0" err="1" smtClean="0">
                <a:solidFill>
                  <a:srgbClr val="FFFFFF"/>
                </a:solidFill>
              </a:rPr>
              <a:t>MJup</a:t>
            </a:r>
            <a:r>
              <a:rPr lang="en-US" dirty="0" smtClean="0">
                <a:solidFill>
                  <a:srgbClr val="FFFFFF"/>
                </a:solidFill>
              </a:rPr>
              <a:t>) BD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Bonnefoy</a:t>
            </a:r>
            <a:r>
              <a:rPr lang="en-US" dirty="0" smtClean="0">
                <a:solidFill>
                  <a:srgbClr val="FFFFFF"/>
                </a:solidFill>
              </a:rPr>
              <a:t> et al 2014, A&amp;A, 562, 111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Age diagnostic for GJ 758 b, ~30-40 </a:t>
            </a:r>
            <a:r>
              <a:rPr lang="en-US" dirty="0" err="1" smtClean="0">
                <a:solidFill>
                  <a:srgbClr val="FFFFFF"/>
                </a:solidFill>
              </a:rPr>
              <a:t>MJup</a:t>
            </a:r>
            <a:r>
              <a:rPr lang="en-US" dirty="0" smtClean="0">
                <a:solidFill>
                  <a:srgbClr val="FFFFFF"/>
                </a:solidFill>
              </a:rPr>
              <a:t> BD 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Janson</a:t>
            </a:r>
            <a:r>
              <a:rPr lang="en-US" dirty="0" smtClean="0">
                <a:solidFill>
                  <a:srgbClr val="FFFFFF"/>
                </a:solidFill>
              </a:rPr>
              <a:t> et al 2011, </a:t>
            </a:r>
            <a:r>
              <a:rPr lang="en-US" dirty="0" err="1" smtClean="0">
                <a:solidFill>
                  <a:srgbClr val="FFFFFF"/>
                </a:solidFill>
              </a:rPr>
              <a:t>ApJ</a:t>
            </a:r>
            <a:r>
              <a:rPr lang="en-US" dirty="0" smtClean="0">
                <a:solidFill>
                  <a:srgbClr val="FFFFFF"/>
                </a:solidFill>
              </a:rPr>
              <a:t>, 728, 85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Age, activity, and fundamental stellar parameters for majority of SEEDS target sample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“Moving Group” 3-yr summary paper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Brandt et al 2014, </a:t>
            </a:r>
            <a:r>
              <a:rPr lang="en-US" dirty="0" err="1" smtClean="0">
                <a:solidFill>
                  <a:srgbClr val="FFFFFF"/>
                </a:solidFill>
              </a:rPr>
              <a:t>ApJ</a:t>
            </a:r>
            <a:r>
              <a:rPr lang="en-US" dirty="0" smtClean="0">
                <a:solidFill>
                  <a:srgbClr val="FFFFFF"/>
                </a:solidFill>
              </a:rPr>
              <a:t>, 786, 1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Full sample, OU grad Evan Rich et al. in prep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 descr="super-jupiter-kappa-androme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3" y="1077089"/>
            <a:ext cx="2564057" cy="2544827"/>
          </a:xfrm>
          <a:prstGeom prst="rect">
            <a:avLst/>
          </a:prstGeom>
        </p:spPr>
      </p:pic>
      <p:pic>
        <p:nvPicPr>
          <p:cNvPr id="3" name="Picture 2" descr="300px-GJ_758_System_-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3" y="3738167"/>
            <a:ext cx="2569862" cy="25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4830"/>
            <a:ext cx="8229600" cy="6964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Science Highlights: </a:t>
            </a:r>
            <a:r>
              <a:rPr lang="en-US" sz="3600" dirty="0" err="1" smtClean="0">
                <a:solidFill>
                  <a:srgbClr val="FFFFFF"/>
                </a:solidFill>
              </a:rPr>
              <a:t>Exoplanets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627" y="1382610"/>
            <a:ext cx="6814981" cy="42417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SDSS-III/MARVELS follow-up (</a:t>
            </a:r>
            <a:r>
              <a:rPr lang="en-US" dirty="0" err="1" smtClean="0">
                <a:solidFill>
                  <a:srgbClr val="FFFFFF"/>
                </a:solidFill>
              </a:rPr>
              <a:t>echelle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Constrain fundamental stellar parameters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RV confirmation of BD candidate(s)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8 refereed papers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SDSS-III/APOGEE follow-up (</a:t>
            </a:r>
            <a:r>
              <a:rPr lang="en-US" dirty="0" err="1" smtClean="0">
                <a:solidFill>
                  <a:srgbClr val="FFFFFF"/>
                </a:solidFill>
              </a:rPr>
              <a:t>echelle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RV confirmation &amp; stellar activity measurements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Work in prep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Implications of </a:t>
            </a:r>
            <a:r>
              <a:rPr lang="en-US" dirty="0" err="1" smtClean="0">
                <a:solidFill>
                  <a:srgbClr val="FFFFFF"/>
                </a:solidFill>
              </a:rPr>
              <a:t>dM</a:t>
            </a:r>
            <a:r>
              <a:rPr lang="en-US" dirty="0" smtClean="0">
                <a:solidFill>
                  <a:srgbClr val="FFFFFF"/>
                </a:solidFill>
              </a:rPr>
              <a:t> Flares on the Characterization of </a:t>
            </a:r>
            <a:r>
              <a:rPr lang="en-US" dirty="0" err="1" smtClean="0">
                <a:solidFill>
                  <a:srgbClr val="FFFFFF"/>
                </a:solidFill>
              </a:rPr>
              <a:t>Exoplanets</a:t>
            </a:r>
            <a:r>
              <a:rPr lang="en-US" dirty="0" smtClean="0">
                <a:solidFill>
                  <a:srgbClr val="FFFFFF"/>
                </a:solidFill>
              </a:rPr>
              <a:t> at IR Wavelengths (</a:t>
            </a:r>
            <a:r>
              <a:rPr lang="en-US" dirty="0" err="1" smtClean="0">
                <a:solidFill>
                  <a:srgbClr val="FFFFFF"/>
                </a:solidFill>
              </a:rPr>
              <a:t>arcsat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Flares on dM3e stars with energies that should occur 1x per 18 </a:t>
            </a:r>
            <a:r>
              <a:rPr lang="en-US" dirty="0" err="1" smtClean="0">
                <a:solidFill>
                  <a:srgbClr val="FFFFFF"/>
                </a:solidFill>
              </a:rPr>
              <a:t>hr</a:t>
            </a:r>
            <a:r>
              <a:rPr lang="en-US" dirty="0" smtClean="0">
                <a:solidFill>
                  <a:srgbClr val="FFFFFF"/>
                </a:solidFill>
              </a:rPr>
              <a:t> produce &lt; 8.5 </a:t>
            </a:r>
            <a:r>
              <a:rPr lang="en-US" dirty="0" err="1" smtClean="0">
                <a:solidFill>
                  <a:srgbClr val="FFFFFF"/>
                </a:solidFill>
              </a:rPr>
              <a:t>mmag</a:t>
            </a:r>
            <a:r>
              <a:rPr lang="en-US" dirty="0" smtClean="0">
                <a:solidFill>
                  <a:srgbClr val="FFFFFF"/>
                </a:solidFill>
              </a:rPr>
              <a:t> response in 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Flares on </a:t>
            </a:r>
            <a:r>
              <a:rPr lang="en-US" dirty="0" smtClean="0">
                <a:solidFill>
                  <a:srgbClr val="FFFFFF"/>
                </a:solidFill>
              </a:rPr>
              <a:t>dM4.5e </a:t>
            </a:r>
            <a:r>
              <a:rPr lang="en-US" dirty="0">
                <a:solidFill>
                  <a:srgbClr val="FFFFFF"/>
                </a:solidFill>
              </a:rPr>
              <a:t>stars with energies that should occur </a:t>
            </a:r>
            <a:r>
              <a:rPr lang="en-US" dirty="0" smtClean="0">
                <a:solidFill>
                  <a:srgbClr val="FFFFFF"/>
                </a:solidFill>
              </a:rPr>
              <a:t>1x per 10 </a:t>
            </a:r>
            <a:r>
              <a:rPr lang="en-US" dirty="0" err="1" smtClean="0">
                <a:solidFill>
                  <a:srgbClr val="FFFFFF"/>
                </a:solidFill>
              </a:rPr>
              <a:t>hr</a:t>
            </a:r>
            <a:r>
              <a:rPr lang="en-US" dirty="0" smtClean="0">
                <a:solidFill>
                  <a:srgbClr val="FFFFFF"/>
                </a:solidFill>
              </a:rPr>
              <a:t> produce &lt; 8.8 </a:t>
            </a:r>
            <a:r>
              <a:rPr lang="en-US" dirty="0" err="1" smtClean="0">
                <a:solidFill>
                  <a:srgbClr val="FFFFFF"/>
                </a:solidFill>
              </a:rPr>
              <a:t>mmag</a:t>
            </a:r>
            <a:r>
              <a:rPr lang="en-US" dirty="0" smtClean="0">
                <a:solidFill>
                  <a:srgbClr val="FFFFFF"/>
                </a:solidFill>
              </a:rPr>
              <a:t> response in H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Tofflemire</a:t>
            </a:r>
            <a:r>
              <a:rPr lang="en-US" dirty="0" smtClean="0">
                <a:solidFill>
                  <a:srgbClr val="FFFFFF"/>
                </a:solidFill>
              </a:rPr>
              <a:t> et al (2012) </a:t>
            </a:r>
            <a:r>
              <a:rPr lang="en-US" dirty="0" err="1" smtClean="0">
                <a:solidFill>
                  <a:srgbClr val="FFFFFF"/>
                </a:solidFill>
              </a:rPr>
              <a:t>ApJ</a:t>
            </a:r>
            <a:r>
              <a:rPr lang="en-US" dirty="0" smtClean="0">
                <a:solidFill>
                  <a:srgbClr val="FFFFFF"/>
                </a:solidFill>
              </a:rPr>
              <a:t>, 143, 12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9420"/>
            <a:ext cx="8229600" cy="6964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OU &amp; APO: Student Training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110" y="1693201"/>
            <a:ext cx="2861373" cy="351285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OU: 7 </a:t>
            </a:r>
            <a:r>
              <a:rPr lang="en-US" sz="1800" dirty="0" err="1" smtClean="0">
                <a:solidFill>
                  <a:srgbClr val="FFFFFF"/>
                </a:solidFill>
              </a:rPr>
              <a:t>astro</a:t>
            </a:r>
            <a:r>
              <a:rPr lang="en-US" sz="1800" dirty="0" smtClean="0">
                <a:solidFill>
                  <a:srgbClr val="FFFFFF"/>
                </a:solidFill>
              </a:rPr>
              <a:t> faculty + 1 (2015; Nate </a:t>
            </a:r>
            <a:r>
              <a:rPr lang="en-US" sz="1800" dirty="0" err="1" smtClean="0">
                <a:solidFill>
                  <a:srgbClr val="FFFFFF"/>
                </a:solidFill>
              </a:rPr>
              <a:t>Kaib</a:t>
            </a:r>
            <a:r>
              <a:rPr lang="en-US" sz="1800" dirty="0" smtClean="0">
                <a:solidFill>
                  <a:srgbClr val="FFFFFF"/>
                </a:solidFill>
              </a:rPr>
              <a:t>) + 1 soon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5 </a:t>
            </a:r>
            <a:r>
              <a:rPr lang="en-US" sz="1800" dirty="0" err="1" smtClean="0">
                <a:solidFill>
                  <a:srgbClr val="FFFFFF"/>
                </a:solidFill>
              </a:rPr>
              <a:t>astro</a:t>
            </a:r>
            <a:r>
              <a:rPr lang="en-US" sz="1800" dirty="0" smtClean="0">
                <a:solidFill>
                  <a:srgbClr val="FFFFFF"/>
                </a:solidFill>
              </a:rPr>
              <a:t> post-docs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18 </a:t>
            </a:r>
            <a:r>
              <a:rPr lang="en-US" sz="1800" dirty="0" err="1" smtClean="0">
                <a:solidFill>
                  <a:srgbClr val="FFFFFF"/>
                </a:solidFill>
              </a:rPr>
              <a:t>astro</a:t>
            </a:r>
            <a:r>
              <a:rPr lang="en-US" sz="1800" dirty="0" smtClean="0">
                <a:solidFill>
                  <a:srgbClr val="FFFFFF"/>
                </a:solidFill>
              </a:rPr>
              <a:t> grads</a:t>
            </a:r>
          </a:p>
          <a:p>
            <a:pPr lvl="1"/>
            <a:endParaRPr lang="en-US" sz="1400" dirty="0">
              <a:solidFill>
                <a:srgbClr val="FFFFFF"/>
              </a:solidFill>
            </a:endParaRPr>
          </a:p>
          <a:p>
            <a:pPr lvl="1"/>
            <a:endParaRPr lang="en-US" sz="14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2014-Q2 (3.5m+0.5m)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6 students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2015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</a:rPr>
              <a:t>Obs</a:t>
            </a:r>
            <a:r>
              <a:rPr lang="en-US" sz="1800" dirty="0" smtClean="0">
                <a:solidFill>
                  <a:srgbClr val="FFFFFF"/>
                </a:solidFill>
              </a:rPr>
              <a:t> techniques class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NHS (0.5m); OU-astro-101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DSCF08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35" y="1577198"/>
            <a:ext cx="4834015" cy="36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9420"/>
            <a:ext cx="8229600" cy="6964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OU &amp; APO: SN 2014J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4354" y="1356307"/>
            <a:ext cx="4016911" cy="16947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M82 SN-</a:t>
            </a:r>
            <a:r>
              <a:rPr lang="en-US" sz="1800" dirty="0" err="1" smtClean="0">
                <a:solidFill>
                  <a:srgbClr val="FFFFFF"/>
                </a:solidFill>
              </a:rPr>
              <a:t>Ia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6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Discovered mid-Jan 2014</a:t>
            </a:r>
          </a:p>
          <a:p>
            <a:pPr lvl="1"/>
            <a:endParaRPr lang="en-US" sz="18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FFFFFF"/>
                </a:solidFill>
              </a:rPr>
              <a:t>Tspec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obs</a:t>
            </a:r>
            <a:r>
              <a:rPr lang="en-US" sz="1800" dirty="0" smtClean="0">
                <a:solidFill>
                  <a:srgbClr val="FFFFFF"/>
                </a:solidFill>
              </a:rPr>
              <a:t> April 8, 11 2014</a:t>
            </a:r>
          </a:p>
          <a:p>
            <a:pPr lvl="1"/>
            <a:endParaRPr lang="en-US" sz="1400" dirty="0">
              <a:solidFill>
                <a:srgbClr val="FFFFFF"/>
              </a:solidFill>
            </a:endParaRPr>
          </a:p>
          <a:p>
            <a:pPr lvl="1"/>
            <a:endParaRPr lang="en-US" sz="1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 descr="M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1" y="1232054"/>
            <a:ext cx="2181168" cy="2185049"/>
          </a:xfrm>
          <a:prstGeom prst="rect">
            <a:avLst/>
          </a:prstGeom>
        </p:spPr>
      </p:pic>
      <p:pic>
        <p:nvPicPr>
          <p:cNvPr id="3" name="Picture 2" descr="01fe_p60_14J_p67_03du_p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3522460"/>
            <a:ext cx="6377849" cy="313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882129"/>
            <a:ext cx="1808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Friesen et al 2014, in prep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9420"/>
            <a:ext cx="8229600" cy="6964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OU &amp; APO: SN 2014J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110" y="1577198"/>
            <a:ext cx="7619982" cy="1087309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err="1" smtClean="0">
                <a:solidFill>
                  <a:srgbClr val="FFFFFF"/>
                </a:solidFill>
              </a:rPr>
              <a:t>Tspec</a:t>
            </a:r>
            <a:r>
              <a:rPr lang="en-US" sz="1800" dirty="0" smtClean="0">
                <a:solidFill>
                  <a:srgbClr val="FFFFFF"/>
                </a:solidFill>
              </a:rPr>
              <a:t> epoch: transition from </a:t>
            </a:r>
            <a:r>
              <a:rPr lang="en-US" sz="1800" dirty="0" err="1" smtClean="0">
                <a:solidFill>
                  <a:srgbClr val="FFFFFF"/>
                </a:solidFill>
              </a:rPr>
              <a:t>photospheric</a:t>
            </a:r>
            <a:r>
              <a:rPr lang="en-US" sz="1800" dirty="0" smtClean="0">
                <a:solidFill>
                  <a:srgbClr val="FFFFFF"/>
                </a:solidFill>
              </a:rPr>
              <a:t> to nebular phase</a:t>
            </a:r>
          </a:p>
          <a:p>
            <a:pPr lvl="1"/>
            <a:endParaRPr lang="en-US" sz="6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Currently being modeled w/ PHOENIX code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Most features reproduced by permitted lines of Fe II, Co II, Ni II, </a:t>
            </a:r>
            <a:r>
              <a:rPr lang="en-US" sz="1800" dirty="0" err="1" smtClean="0">
                <a:solidFill>
                  <a:srgbClr val="FFFFFF"/>
                </a:solidFill>
              </a:rPr>
              <a:t>Mn</a:t>
            </a:r>
            <a:r>
              <a:rPr lang="en-US" sz="1800" dirty="0" smtClean="0">
                <a:solidFill>
                  <a:srgbClr val="FFFFFF"/>
                </a:solidFill>
              </a:rPr>
              <a:t> II, </a:t>
            </a:r>
            <a:r>
              <a:rPr lang="en-US" sz="1800" dirty="0" err="1" smtClean="0">
                <a:solidFill>
                  <a:srgbClr val="FFFFFF"/>
                </a:solidFill>
              </a:rPr>
              <a:t>Ca</a:t>
            </a:r>
            <a:r>
              <a:rPr lang="en-US" sz="1800" dirty="0" smtClean="0">
                <a:solidFill>
                  <a:srgbClr val="FFFFFF"/>
                </a:solidFill>
              </a:rPr>
              <a:t> II (&amp; 1 [Ni II] line)</a:t>
            </a:r>
          </a:p>
          <a:p>
            <a:pPr lvl="1"/>
            <a:endParaRPr lang="en-US" sz="1400" dirty="0">
              <a:solidFill>
                <a:srgbClr val="FFFFFF"/>
              </a:solidFill>
            </a:endParaRPr>
          </a:p>
          <a:p>
            <a:pPr lvl="1"/>
            <a:endParaRPr lang="en-US" sz="1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 descr="pah_std_d82_128_layers_160_to_25000_nlte_secant_4k_to_8k_no_lte_or_fuzz_lines_vs_14J_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04" y="2848839"/>
            <a:ext cx="7357996" cy="3616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59265"/>
            <a:ext cx="133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Friesen et al 2014, 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in prep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9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Mrk</a:t>
            </a:r>
            <a:r>
              <a:rPr lang="en-US" dirty="0" smtClean="0">
                <a:solidFill>
                  <a:srgbClr val="FFFFFF"/>
                </a:solidFill>
              </a:rPr>
              <a:t> 231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68984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famous, nearby (z=0.0421) </a:t>
            </a:r>
            <a:r>
              <a:rPr lang="en-US" dirty="0" err="1" smtClean="0">
                <a:solidFill>
                  <a:srgbClr val="FFFFFF"/>
                </a:solidFill>
              </a:rPr>
              <a:t>ultraluminous</a:t>
            </a:r>
            <a:r>
              <a:rPr lang="en-US" dirty="0" smtClean="0">
                <a:solidFill>
                  <a:srgbClr val="FFFFFF"/>
                </a:solidFill>
              </a:rPr>
              <a:t> infrared galaxy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Nuclear starburst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Galactic outflow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Unique </a:t>
            </a:r>
            <a:r>
              <a:rPr lang="en-US" b="1" i="1" dirty="0" err="1" smtClean="0">
                <a:solidFill>
                  <a:srgbClr val="FFFFFF"/>
                </a:solidFill>
              </a:rPr>
              <a:t>NaID</a:t>
            </a:r>
            <a:r>
              <a:rPr lang="en-US" b="1" i="1" dirty="0" smtClean="0">
                <a:solidFill>
                  <a:srgbClr val="FFFFFF"/>
                </a:solidFill>
              </a:rPr>
              <a:t> broad absorption line</a:t>
            </a:r>
            <a:endParaRPr lang="en-US" b="1" i="1" dirty="0">
              <a:solidFill>
                <a:srgbClr val="FFFFFF"/>
              </a:solidFill>
            </a:endParaRPr>
          </a:p>
        </p:txBody>
      </p:sp>
      <p:pic>
        <p:nvPicPr>
          <p:cNvPr id="2" name="Picture 1" descr="mrk2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10" y="1501420"/>
            <a:ext cx="5072820" cy="5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6346"/>
            <a:ext cx="88047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Discovery of </a:t>
            </a:r>
            <a:r>
              <a:rPr lang="en-US" dirty="0" err="1" smtClean="0">
                <a:solidFill>
                  <a:srgbClr val="FFFFFF"/>
                </a:solidFill>
              </a:rPr>
              <a:t>HeI</a:t>
            </a:r>
            <a:r>
              <a:rPr lang="en-US" dirty="0" smtClean="0">
                <a:solidFill>
                  <a:srgbClr val="FFFFFF"/>
                </a:solidFill>
              </a:rPr>
              <a:t>* Broad Line in </a:t>
            </a:r>
            <a:r>
              <a:rPr lang="en-US" dirty="0" err="1" smtClean="0">
                <a:solidFill>
                  <a:srgbClr val="FFFFFF"/>
                </a:solidFill>
              </a:rPr>
              <a:t>Mrk</a:t>
            </a:r>
            <a:r>
              <a:rPr lang="en-US" dirty="0" smtClean="0">
                <a:solidFill>
                  <a:srgbClr val="FFFFFF"/>
                </a:solidFill>
              </a:rPr>
              <a:t> 231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010" y="5489472"/>
            <a:ext cx="6042148" cy="972161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TripleSpec</a:t>
            </a:r>
            <a:r>
              <a:rPr lang="en-US" sz="2800" dirty="0" smtClean="0">
                <a:solidFill>
                  <a:srgbClr val="FFFFFF"/>
                </a:solidFill>
              </a:rPr>
              <a:t> resolution revealed additional component at </a:t>
            </a:r>
            <a:r>
              <a:rPr lang="en-US" sz="2800" b="1" i="1" dirty="0" smtClean="0">
                <a:solidFill>
                  <a:srgbClr val="FFFFFF"/>
                </a:solidFill>
              </a:rPr>
              <a:t>6,620 km/s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plot_mdm_apo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74" y="1403452"/>
            <a:ext cx="4844845" cy="36353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459" y="1150680"/>
            <a:ext cx="2908872" cy="5474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</a:rPr>
              <a:t>Leighly et al. 2014 discovered a </a:t>
            </a:r>
            <a:r>
              <a:rPr lang="en-US" sz="2000" dirty="0" err="1" smtClean="0">
                <a:solidFill>
                  <a:srgbClr val="FFFFFF"/>
                </a:solidFill>
              </a:rPr>
              <a:t>HeI</a:t>
            </a:r>
            <a:r>
              <a:rPr lang="en-US" sz="2000" dirty="0" smtClean="0">
                <a:solidFill>
                  <a:srgbClr val="FFFFFF"/>
                </a:solidFill>
              </a:rPr>
              <a:t>* Broad Line in 2010 IRTF data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2013 MDM data revealed tentative evidence for a </a:t>
            </a:r>
            <a:r>
              <a:rPr lang="en-US" sz="2000" b="1" i="1" dirty="0" smtClean="0">
                <a:solidFill>
                  <a:srgbClr val="FFFFFF"/>
                </a:solidFill>
              </a:rPr>
              <a:t>new</a:t>
            </a:r>
            <a:r>
              <a:rPr lang="en-US" sz="2000" dirty="0" smtClean="0">
                <a:solidFill>
                  <a:srgbClr val="FFFFFF"/>
                </a:solidFill>
              </a:rPr>
              <a:t> high-velocity component (~11,000 km/s)</a:t>
            </a:r>
          </a:p>
          <a:p>
            <a:r>
              <a:rPr lang="en-US" sz="2000" b="1" i="1" dirty="0" smtClean="0">
                <a:solidFill>
                  <a:srgbClr val="FFFFFF"/>
                </a:solidFill>
              </a:rPr>
              <a:t>2014 APO </a:t>
            </a:r>
            <a:r>
              <a:rPr lang="en-US" sz="2000" b="1" i="1" dirty="0" err="1" smtClean="0">
                <a:solidFill>
                  <a:srgbClr val="FFFFFF"/>
                </a:solidFill>
              </a:rPr>
              <a:t>TripleSpec</a:t>
            </a:r>
            <a:r>
              <a:rPr lang="en-US" sz="2000" b="1" i="1" dirty="0" smtClean="0">
                <a:solidFill>
                  <a:srgbClr val="FFFFFF"/>
                </a:solidFill>
              </a:rPr>
              <a:t> observation confirmed high velocity component.</a:t>
            </a:r>
            <a:r>
              <a:rPr lang="en-US" sz="2000" dirty="0" smtClean="0">
                <a:solidFill>
                  <a:srgbClr val="FFFF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807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722</Words>
  <Application>Microsoft Macintosh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OU &amp; APO</vt:lpstr>
      <vt:lpstr>What Makes APO Special?</vt:lpstr>
      <vt:lpstr>Science Highlights: Exoplanets</vt:lpstr>
      <vt:lpstr>Science Highlights: Exoplanets</vt:lpstr>
      <vt:lpstr>OU &amp; APO: Student Training</vt:lpstr>
      <vt:lpstr>OU &amp; APO: SN 2014J</vt:lpstr>
      <vt:lpstr>OU &amp; APO: SN 2014J</vt:lpstr>
      <vt:lpstr>Mrk 231</vt:lpstr>
      <vt:lpstr>Discovery of HeI* Broad Line in Mrk 231</vt:lpstr>
      <vt:lpstr>Origin of Trough Fill-in</vt:lpstr>
      <vt:lpstr>Summary</vt:lpstr>
      <vt:lpstr>More NaI Absorption Line Quasars?</vt:lpstr>
      <vt:lpstr>Search for Broad Na I Absorption in BALQSOs</vt:lpstr>
    </vt:vector>
  </TitlesOfParts>
  <Company>The 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Mrk 231</dc:title>
  <dc:creator>Karen Leighly</dc:creator>
  <cp:lastModifiedBy>John Wisniewski</cp:lastModifiedBy>
  <cp:revision>27</cp:revision>
  <dcterms:created xsi:type="dcterms:W3CDTF">2014-04-23T21:03:36Z</dcterms:created>
  <dcterms:modified xsi:type="dcterms:W3CDTF">2014-05-12T07:03:41Z</dcterms:modified>
</cp:coreProperties>
</file>