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notesSlides/notesSlide3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notesSlides/notesSlide4.xml" ContentType="application/vnd.openxmlformats-officedocument.presentationml.notes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17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68" r:id="rId3"/>
    <p:sldId id="276" r:id="rId4"/>
    <p:sldId id="257" r:id="rId5"/>
    <p:sldId id="275" r:id="rId6"/>
    <p:sldId id="259" r:id="rId7"/>
    <p:sldId id="270" r:id="rId8"/>
    <p:sldId id="269" r:id="rId9"/>
    <p:sldId id="262" r:id="rId10"/>
    <p:sldId id="263" r:id="rId11"/>
    <p:sldId id="260" r:id="rId12"/>
    <p:sldId id="261" r:id="rId13"/>
    <p:sldId id="264" r:id="rId14"/>
    <p:sldId id="265" r:id="rId15"/>
    <p:sldId id="266" r:id="rId16"/>
    <p:sldId id="267" r:id="rId17"/>
    <p:sldId id="273" r:id="rId18"/>
    <p:sldId id="274" r:id="rId19"/>
    <p:sldId id="272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8" d="100"/>
          <a:sy n="98" d="100"/>
        </p:scale>
        <p:origin x="-6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7EE1A-E37B-6045-9001-455DBA0AF887}" type="datetimeFigureOut">
              <a:rPr lang="en-US" smtClean="0"/>
              <a:t>5/13/14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7D830C-E6FE-A84D-9395-93C1259DBF1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09C2D-0BA8-754B-821A-5000478F1A93}" type="datetimeFigureOut">
              <a:rPr lang="en-US" smtClean="0"/>
              <a:pPr/>
              <a:t>5/12/14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79A567-3E73-214E-8697-91A7242D84D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CFC8F6-98A2-FA45-A3EB-0C53EE308118}" type="slidenum">
              <a:rPr lang="en-US"/>
              <a:pPr/>
              <a:t>5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A567-3E73-214E-8697-91A7242D84D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BDA88D-CAE5-7045-AC98-3917DF4A726B}" type="slidenum">
              <a:rPr lang="en-US"/>
              <a:pPr/>
              <a:t>17</a:t>
            </a:fld>
            <a:endParaRPr lang="en-US"/>
          </a:p>
        </p:txBody>
      </p:sp>
      <p:sp>
        <p:nvSpPr>
          <p:cNvPr id="8499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fld id="{A6D7496F-6149-634F-9A86-145FB425184C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1C5F50-0EE7-EC41-87AA-37A23A157CD2}" type="slidenum">
              <a:rPr lang="en-US"/>
              <a:pPr/>
              <a:t>18</a:t>
            </a:fld>
            <a:endParaRPr lang="en-US"/>
          </a:p>
        </p:txBody>
      </p:sp>
      <p:sp>
        <p:nvSpPr>
          <p:cNvPr id="8704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fld id="{D95FE4E2-F363-5D43-9983-CA6D24753950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54776-CA06-5848-916B-6E0DEC57E0DB}" type="datetime1">
              <a:rPr lang="en-US" smtClean="0"/>
              <a:t>5/13/14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C40F9-0077-7849-A09B-A35BA2074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1E793-4ECE-DD4A-8AA9-D386D8722283}" type="datetime1">
              <a:rPr lang="en-US" smtClean="0"/>
              <a:t>5/13/14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C40F9-0077-7849-A09B-A35BA2074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4CD04-4BA2-E445-8369-CED998F5D7D0}" type="datetime1">
              <a:rPr lang="en-US" smtClean="0"/>
              <a:t>5/13/14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C40F9-0077-7849-A09B-A35BA2074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58E17-BC47-5E4D-8490-B549B1A064B3}" type="datetime1">
              <a:rPr lang="en-US" smtClean="0"/>
              <a:t>5/13/14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C40F9-0077-7849-A09B-A35BA2074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43E55-5666-8042-930D-4C734C7DA014}" type="datetime1">
              <a:rPr lang="en-US" smtClean="0"/>
              <a:t>5/13/14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C40F9-0077-7849-A09B-A35BA2074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A660-744F-9142-95E9-9A6D437ED6E0}" type="datetime1">
              <a:rPr lang="en-US" smtClean="0"/>
              <a:t>5/13/14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C40F9-0077-7849-A09B-A35BA2074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3C81C-D976-334C-A9D8-6F3DB5FE33DD}" type="datetime1">
              <a:rPr lang="en-US" smtClean="0"/>
              <a:t>5/13/14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C40F9-0077-7849-A09B-A35BA2074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2007E-99D5-4942-BC07-2C8F1C5F6E54}" type="datetime1">
              <a:rPr lang="en-US" smtClean="0"/>
              <a:t>5/13/14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C40F9-0077-7849-A09B-A35BA2074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112F-2F6E-E844-BC02-5BC4B7E84F6B}" type="datetime1">
              <a:rPr lang="en-US" smtClean="0"/>
              <a:t>5/13/14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C40F9-0077-7849-A09B-A35BA2074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BFF3-D4D1-3E4F-A54E-63FA92011049}" type="datetime1">
              <a:rPr lang="en-US" smtClean="0"/>
              <a:t>5/13/14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C40F9-0077-7849-A09B-A35BA2074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FFCE-5D14-3540-8956-64DA403DC1AD}" type="datetime1">
              <a:rPr lang="en-US" smtClean="0"/>
              <a:t>5/13/14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C40F9-0077-7849-A09B-A35BA2074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971C5-BFEF-8F4D-B04D-032F552AAF16}" type="datetime1">
              <a:rPr lang="en-US" smtClean="0"/>
              <a:t>5/13/14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C40F9-0077-7849-A09B-A35BA20743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APOLLO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Lunar Laser Ranging as a</a:t>
            </a:r>
          </a:p>
          <a:p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Test of Einstein’s General Relativity</a:t>
            </a:r>
          </a:p>
          <a:p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(do we understand gravity?)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71792" y="6491937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photo: Jack </a:t>
            </a:r>
            <a:r>
              <a:rPr lang="en-US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Dembicky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unokhod1-site-lro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2693" y="1723408"/>
            <a:ext cx="59469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Lunokhod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1 was lost for 40 years…</a:t>
            </a:r>
          </a:p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   …then imaged by the Lunar Reconnaissance Orbiter (LRO)…</a:t>
            </a:r>
          </a:p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       …then the reflector signal recovered by APOLLO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675779" y="4786659"/>
            <a:ext cx="6345358" cy="1862857"/>
            <a:chOff x="1675779" y="4786659"/>
            <a:chExt cx="6345358" cy="1862857"/>
          </a:xfrm>
        </p:grpSpPr>
        <p:sp>
          <p:nvSpPr>
            <p:cNvPr id="4" name="TextBox 3"/>
            <p:cNvSpPr txBox="1"/>
            <p:nvPr/>
          </p:nvSpPr>
          <p:spPr>
            <a:xfrm>
              <a:off x="1675779" y="4786659"/>
              <a:ext cx="548140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 smtClean="0">
                  <a:solidFill>
                    <a:srgbClr val="660066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Your discovery gives hope to all of us</a:t>
              </a:r>
            </a:p>
            <a:p>
              <a:pPr algn="ctr"/>
              <a:r>
                <a:rPr lang="en-US" sz="2400" i="1" dirty="0" smtClean="0">
                  <a:solidFill>
                    <a:srgbClr val="660066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who lost something during the seventies…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233194" y="6003185"/>
              <a:ext cx="27879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660066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− Ed Leon</a:t>
              </a:r>
            </a:p>
            <a:p>
              <a:r>
                <a:rPr lang="en-US" dirty="0" smtClean="0">
                  <a:solidFill>
                    <a:srgbClr val="660066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</a:rPr>
                <a:t>   Apache Point Observatory</a:t>
              </a:r>
              <a:endParaRPr lang="en-US" dirty="0">
                <a:solidFill>
                  <a:srgbClr val="660066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n-long-landscape-cro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625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25357" y="6491937"/>
            <a:ext cx="1734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photo: Dan Long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36450" y="1386502"/>
            <a:ext cx="5455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Why do we do this?  Besides the fact that it’s cool?</a:t>
            </a:r>
            <a:endParaRPr lang="en-US" sz="2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etchen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79350" y="6491937"/>
            <a:ext cx="2740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photo: Gretchen van </a:t>
            </a:r>
            <a:r>
              <a:rPr lang="en-US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Doren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71774" y="3359313"/>
            <a:ext cx="9456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C1DA"/>
                </a:solidFill>
              </a:rPr>
              <a:t>Gravity  (described by General Relativity) is fundamentally incompatible with Quantum Mechanics</a:t>
            </a:r>
            <a:endParaRPr lang="en-US" dirty="0">
              <a:solidFill>
                <a:srgbClr val="CCC1DA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37152" y="4937931"/>
            <a:ext cx="4892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C1DA"/>
                </a:solidFill>
              </a:rPr>
              <a:t>So the two main pillars of physics don’t get along</a:t>
            </a:r>
            <a:endParaRPr lang="en-US" dirty="0">
              <a:solidFill>
                <a:srgbClr val="CCC1D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620003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3555" y="1010720"/>
            <a:ext cx="8390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C1DA"/>
                </a:solidFill>
              </a:rPr>
              <a:t>We need to actively test gravity to the highest possible precision, to resolve the conflict</a:t>
            </a:r>
            <a:endParaRPr lang="en-US" dirty="0">
              <a:solidFill>
                <a:srgbClr val="CCC1D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2140-color-correct-with-mask-j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97924" y="6491937"/>
            <a:ext cx="2917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eclipse photo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: Jack </a:t>
            </a:r>
            <a:r>
              <a:rPr lang="en-US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Dembicky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459" y="1490167"/>
            <a:ext cx="454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C1DA"/>
                </a:solidFill>
              </a:rPr>
              <a:t>The solar system provides a pristine laboratory</a:t>
            </a:r>
            <a:endParaRPr lang="en-US" dirty="0">
              <a:solidFill>
                <a:srgbClr val="CCC1DA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3926" y="5863447"/>
            <a:ext cx="4662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C1DA"/>
                </a:solidFill>
              </a:rPr>
              <a:t>Friction-free; gravity dominates; big test masses</a:t>
            </a:r>
            <a:endParaRPr lang="en-US" dirty="0">
              <a:solidFill>
                <a:srgbClr val="CCC1D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140414_24_LunEclAPO_AHC_24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10883" y="6491937"/>
            <a:ext cx="2430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eclipse photo: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Dan Long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8800" y="3420909"/>
            <a:ext cx="83022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CCC1DA"/>
                </a:solidFill>
              </a:rPr>
              <a:t>Einstein’s gravity (general relativity) imposes</a:t>
            </a:r>
            <a:r>
              <a:rPr lang="en-US" dirty="0" smtClean="0">
                <a:solidFill>
                  <a:srgbClr val="CCC1DA"/>
                </a:solidFill>
              </a:rPr>
              <a:t> ~10 </a:t>
            </a:r>
            <a:r>
              <a:rPr lang="en-US" dirty="0" smtClean="0">
                <a:solidFill>
                  <a:srgbClr val="CCC1DA"/>
                </a:solidFill>
              </a:rPr>
              <a:t>meter departures of the Moon’s orbit</a:t>
            </a:r>
          </a:p>
          <a:p>
            <a:pPr algn="ctr"/>
            <a:r>
              <a:rPr lang="en-US" dirty="0" smtClean="0">
                <a:solidFill>
                  <a:srgbClr val="CCC1DA"/>
                </a:solidFill>
              </a:rPr>
              <a:t>compared to Newton’s gravity</a:t>
            </a:r>
          </a:p>
          <a:p>
            <a:pPr algn="ctr"/>
            <a:endParaRPr lang="en-US" dirty="0" smtClean="0">
              <a:solidFill>
                <a:srgbClr val="CCC1DA"/>
              </a:solidFill>
            </a:endParaRPr>
          </a:p>
          <a:p>
            <a:pPr algn="ctr"/>
            <a:r>
              <a:rPr lang="en-US" dirty="0" smtClean="0">
                <a:solidFill>
                  <a:srgbClr val="CCC1DA"/>
                </a:solidFill>
              </a:rPr>
              <a:t>Testing to millimeter precision answers: was Einstein right?</a:t>
            </a:r>
            <a:endParaRPr lang="en-US" dirty="0">
              <a:solidFill>
                <a:srgbClr val="CCC1DA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140414_62_LunEclAPO_AC_25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69"/>
            <a:ext cx="489966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68690" y="6491937"/>
            <a:ext cx="1734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B9CDE5"/>
                </a:solidFill>
              </a:rPr>
              <a:t>photo</a:t>
            </a:r>
            <a:r>
              <a:rPr lang="en-US" dirty="0" smtClean="0">
                <a:solidFill>
                  <a:srgbClr val="B9CDE5"/>
                </a:solidFill>
              </a:rPr>
              <a:t>:</a:t>
            </a:r>
            <a:r>
              <a:rPr lang="en-US" dirty="0" smtClean="0">
                <a:solidFill>
                  <a:srgbClr val="B9CDE5"/>
                </a:solidFill>
              </a:rPr>
              <a:t> </a:t>
            </a:r>
            <a:r>
              <a:rPr lang="en-US" dirty="0" smtClean="0">
                <a:solidFill>
                  <a:srgbClr val="B9CDE5"/>
                </a:solidFill>
              </a:rPr>
              <a:t>Dan Long</a:t>
            </a:r>
            <a:endParaRPr lang="en-US" dirty="0">
              <a:solidFill>
                <a:srgbClr val="B9CDE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1218" y="544232"/>
            <a:ext cx="60987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B9CDE5"/>
                </a:solidFill>
              </a:rPr>
              <a:t>APOLLO is by far the premier lunar ranging facility in the world</a:t>
            </a:r>
          </a:p>
          <a:p>
            <a:endParaRPr lang="en-US" dirty="0" smtClean="0">
              <a:solidFill>
                <a:srgbClr val="B9CDE5"/>
              </a:solidFill>
            </a:endParaRPr>
          </a:p>
          <a:p>
            <a:r>
              <a:rPr lang="en-US" dirty="0" smtClean="0">
                <a:solidFill>
                  <a:srgbClr val="B9CDE5"/>
                </a:solidFill>
              </a:rPr>
              <a:t>Achieve millimeter range precision, challenge to model</a:t>
            </a:r>
          </a:p>
          <a:p>
            <a:endParaRPr lang="en-US" dirty="0" smtClean="0">
              <a:solidFill>
                <a:srgbClr val="B9CDE5"/>
              </a:solidFill>
            </a:endParaRPr>
          </a:p>
          <a:p>
            <a:r>
              <a:rPr lang="en-US" dirty="0" smtClean="0">
                <a:solidFill>
                  <a:srgbClr val="B9CDE5"/>
                </a:solidFill>
              </a:rPr>
              <a:t>In </a:t>
            </a:r>
            <a:r>
              <a:rPr lang="en-US" dirty="0" smtClean="0">
                <a:solidFill>
                  <a:srgbClr val="B9CDE5"/>
                </a:solidFill>
              </a:rPr>
              <a:t>addition to learning about gravity, we:</a:t>
            </a:r>
          </a:p>
          <a:p>
            <a:endParaRPr lang="en-US" dirty="0" smtClean="0">
              <a:solidFill>
                <a:srgbClr val="B9CDE5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B9CDE5"/>
                </a:solidFill>
              </a:rPr>
              <a:t>   characterize the Moon’s liquid </a:t>
            </a:r>
            <a:r>
              <a:rPr lang="en-US" dirty="0" smtClean="0">
                <a:solidFill>
                  <a:srgbClr val="B9CDE5"/>
                </a:solidFill>
              </a:rPr>
              <a:t>core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B9CDE5"/>
                </a:solidFill>
              </a:rPr>
              <a:t>   find that the reflectors are half-covered by </a:t>
            </a:r>
            <a:r>
              <a:rPr lang="en-US" dirty="0" smtClean="0">
                <a:solidFill>
                  <a:srgbClr val="B9CDE5"/>
                </a:solidFill>
              </a:rPr>
              <a:t>dust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B9CDE5"/>
                </a:solidFill>
              </a:rPr>
              <a:t>   learn about the Earth’s floppy crust (at mm level</a:t>
            </a:r>
            <a:r>
              <a:rPr lang="en-US" dirty="0" smtClean="0">
                <a:solidFill>
                  <a:srgbClr val="B9CDE5"/>
                </a:solidFill>
              </a:rPr>
              <a:t>)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B9CDE5"/>
                </a:solidFill>
              </a:rPr>
              <a:t>   see the solid Earth rising and falling two feet due to </a:t>
            </a:r>
            <a:r>
              <a:rPr lang="en-US" dirty="0" smtClean="0">
                <a:solidFill>
                  <a:srgbClr val="B9CDE5"/>
                </a:solidFill>
              </a:rPr>
              <a:t>tides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B9CDE5"/>
                </a:solidFill>
              </a:rPr>
              <a:t>   see high-pressure weather systems pushing down on NM</a:t>
            </a:r>
            <a:endParaRPr lang="en-US" dirty="0">
              <a:solidFill>
                <a:srgbClr val="B9CDE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 descr="gravimeter.jpg"/>
          <p:cNvPicPr>
            <a:picLocks noChangeAspect="1"/>
          </p:cNvPicPr>
          <p:nvPr/>
        </p:nvPicPr>
        <p:blipFill>
          <a:blip r:embed="rId3"/>
          <a:srcRect l="-16715" r="-16715"/>
          <a:stretch>
            <a:fillRect/>
          </a:stretch>
        </p:blipFill>
        <p:spPr bwMode="auto">
          <a:xfrm>
            <a:off x="2938151" y="1366956"/>
            <a:ext cx="3255021" cy="3647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26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solidFill>
                  <a:schemeClr val="accent4">
                    <a:lumMod val="20000"/>
                    <a:lumOff val="80000"/>
                  </a:schemeClr>
                </a:solidFill>
                <a:ea typeface="+mj-ea"/>
                <a:cs typeface="+mj-cs"/>
              </a:rPr>
              <a:t>Superconducting </a:t>
            </a:r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a typeface="+mj-ea"/>
                <a:cs typeface="+mj-cs"/>
              </a:rPr>
              <a:t>Gravimeter Sees All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5029200"/>
            <a:ext cx="8229600" cy="137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dirty="0">
                <a:ea typeface="+mn-ea"/>
                <a:cs typeface="+mn-cs"/>
              </a:rPr>
              <a:t>We care about millimeter displacements of floppy Earth crust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gravimeter has </a:t>
            </a:r>
            <a:r>
              <a:rPr lang="en-US" sz="1800" dirty="0">
                <a:solidFill>
                  <a:srgbClr val="FFFF00"/>
                </a:solidFill>
              </a:rPr>
              <a:t>sub-millimeter </a:t>
            </a: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height sensitivity</a:t>
            </a:r>
            <a:endParaRPr lang="en-US" sz="18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</a:t>
            </a:r>
            <a:r>
              <a:rPr lang="en-US" sz="2000" dirty="0" smtClean="0">
                <a:solidFill>
                  <a:schemeClr val="accent4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elps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ea typeface="+mn-ea"/>
                <a:cs typeface="+mn-cs"/>
              </a:rPr>
              <a:t>us characterize tides, measure loading of crust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 i="1" dirty="0">
                <a:solidFill>
                  <a:srgbClr val="97FB97"/>
                </a:solidFill>
              </a:rPr>
              <a:t>fight gravity with gravity!</a:t>
            </a:r>
            <a:endParaRPr lang="en-US" sz="1800" dirty="0"/>
          </a:p>
        </p:txBody>
      </p:sp>
      <p:pic>
        <p:nvPicPr>
          <p:cNvPr id="8" name="Picture 7" descr="month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278" y="1353937"/>
            <a:ext cx="7315444" cy="3657722"/>
          </a:xfrm>
          <a:prstGeom prst="rect">
            <a:avLst/>
          </a:prstGeom>
        </p:spPr>
      </p:pic>
      <p:grpSp>
        <p:nvGrpSpPr>
          <p:cNvPr id="2" name="Group 9"/>
          <p:cNvGrpSpPr/>
          <p:nvPr/>
        </p:nvGrpSpPr>
        <p:grpSpPr>
          <a:xfrm>
            <a:off x="7553162" y="1999643"/>
            <a:ext cx="761972" cy="2331720"/>
            <a:chOff x="7553162" y="1999643"/>
            <a:chExt cx="761972" cy="2331720"/>
          </a:xfrm>
        </p:grpSpPr>
        <p:cxnSp>
          <p:nvCxnSpPr>
            <p:cNvPr id="11" name="Straight Arrow Connector 10"/>
            <p:cNvCxnSpPr/>
            <p:nvPr/>
          </p:nvCxnSpPr>
          <p:spPr>
            <a:xfrm rot="16200000" flipH="1">
              <a:off x="6440774" y="3165503"/>
              <a:ext cx="2331720" cy="0"/>
            </a:xfrm>
            <a:prstGeom prst="straightConnector1">
              <a:avLst/>
            </a:prstGeom>
            <a:ln>
              <a:solidFill>
                <a:srgbClr val="FF66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7553162" y="2941061"/>
              <a:ext cx="7619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6600"/>
                  </a:solidFill>
                </a:rPr>
                <a:t>0.5 </a:t>
              </a:r>
              <a:r>
                <a:rPr lang="en-US" dirty="0" err="1" smtClean="0">
                  <a:solidFill>
                    <a:srgbClr val="FF6600"/>
                  </a:solidFill>
                </a:rPr>
                <a:t>m</a:t>
              </a:r>
              <a:endParaRPr lang="en-US" dirty="0">
                <a:solidFill>
                  <a:srgbClr val="FF66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solidFill>
                  <a:srgbClr val="E6E0EC"/>
                </a:solidFill>
                <a:ea typeface="+mj-ea"/>
                <a:cs typeface="+mj-cs"/>
              </a:rPr>
              <a:t>Fun with</a:t>
            </a:r>
            <a:r>
              <a:rPr lang="en-US" sz="3200" dirty="0" smtClean="0">
                <a:solidFill>
                  <a:srgbClr val="E6E0EC"/>
                </a:solidFill>
                <a:ea typeface="+mj-ea"/>
                <a:cs typeface="+mj-cs"/>
              </a:rPr>
              <a:t> </a:t>
            </a:r>
            <a:r>
              <a:rPr lang="en-US" sz="3200" dirty="0" err="1">
                <a:solidFill>
                  <a:srgbClr val="E6E0EC"/>
                </a:solidFill>
              </a:rPr>
              <a:t>G</a:t>
            </a:r>
            <a:r>
              <a:rPr lang="en-US" sz="3200" dirty="0" err="1" smtClean="0">
                <a:solidFill>
                  <a:srgbClr val="E6E0EC"/>
                </a:solidFill>
                <a:ea typeface="+mj-ea"/>
                <a:cs typeface="+mj-cs"/>
              </a:rPr>
              <a:t>ravimetry</a:t>
            </a:r>
            <a:endParaRPr lang="en-US" sz="3200" dirty="0">
              <a:solidFill>
                <a:srgbClr val="E6E0EC"/>
              </a:solidFill>
              <a:ea typeface="+mj-ea"/>
              <a:cs typeface="+mj-cs"/>
            </a:endParaRPr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1524000"/>
            <a:ext cx="4147804" cy="48006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000" dirty="0" smtClean="0">
                <a:solidFill>
                  <a:srgbClr val="E6E0EC"/>
                </a:solidFill>
              </a:rPr>
              <a:t>One day saw three </a:t>
            </a: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steps </a:t>
            </a:r>
            <a:r>
              <a:rPr lang="en-US" sz="2000" dirty="0" smtClean="0">
                <a:solidFill>
                  <a:srgbClr val="E6E0EC"/>
                </a:solidFill>
              </a:rPr>
              <a:t>in gravity record</a:t>
            </a:r>
          </a:p>
          <a:p>
            <a:pPr lvl="1" eaLnBrk="1" hangingPunct="1">
              <a:defRPr/>
            </a:pPr>
            <a:r>
              <a:rPr lang="en-US" sz="1800" dirty="0" smtClean="0">
                <a:solidFill>
                  <a:srgbClr val="E6E0EC"/>
                </a:solidFill>
              </a:rPr>
              <a:t>unequal, within 10 minutes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rgbClr val="E6E0EC"/>
                </a:solidFill>
              </a:rPr>
              <a:t>Turns out to have been giant </a:t>
            </a:r>
            <a:r>
              <a:rPr lang="en-US" sz="2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concrete blocks</a:t>
            </a:r>
            <a:r>
              <a:rPr lang="en-US" sz="2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dirty="0" smtClean="0">
                <a:solidFill>
                  <a:srgbClr val="E6E0EC"/>
                </a:solidFill>
              </a:rPr>
              <a:t>used to load-test the observatory crane being moved away</a:t>
            </a:r>
          </a:p>
          <a:p>
            <a:pPr lvl="1" eaLnBrk="1" hangingPunct="1">
              <a:defRPr/>
            </a:pPr>
            <a:r>
              <a:rPr lang="en-US" sz="1800" dirty="0" smtClean="0">
                <a:solidFill>
                  <a:srgbClr val="E6E0EC"/>
                </a:solidFill>
              </a:rPr>
              <a:t>can tell which was moved first, second, third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rgbClr val="E6E0EC"/>
                </a:solidFill>
              </a:rPr>
              <a:t>Also see telescope dome rotation as up to 5 nm/s</a:t>
            </a:r>
            <a:r>
              <a:rPr lang="en-US" sz="2000" baseline="30000" dirty="0" smtClean="0">
                <a:solidFill>
                  <a:srgbClr val="E6E0EC"/>
                </a:solidFill>
              </a:rPr>
              <a:t>2</a:t>
            </a:r>
            <a:r>
              <a:rPr lang="en-US" sz="2000" dirty="0" smtClean="0">
                <a:solidFill>
                  <a:srgbClr val="E6E0EC"/>
                </a:solidFill>
              </a:rPr>
              <a:t> offset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rgbClr val="E6E0EC"/>
                </a:solidFill>
              </a:rPr>
              <a:t>See Earth ringing for a month after Chilean earthquake Feb. 2010 and Sendai in March 2011</a:t>
            </a:r>
          </a:p>
          <a:p>
            <a:pPr lvl="1">
              <a:defRPr/>
            </a:pPr>
            <a:r>
              <a:rPr lang="en-US" sz="1600" dirty="0" smtClean="0">
                <a:solidFill>
                  <a:srgbClr val="E6E0EC"/>
                </a:solidFill>
              </a:rPr>
              <a:t>20 minute period “breathing”</a:t>
            </a:r>
            <a:r>
              <a:rPr lang="en-US" sz="1600" dirty="0" smtClean="0"/>
              <a:t> mode</a:t>
            </a:r>
          </a:p>
        </p:txBody>
      </p:sp>
      <p:pic>
        <p:nvPicPr>
          <p:cNvPr id="246793" name="Picture 9" descr="blocks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5193004" y="4024095"/>
            <a:ext cx="3505810" cy="2348179"/>
          </a:xfrm>
        </p:spPr>
      </p:pic>
      <p:pic>
        <p:nvPicPr>
          <p:cNvPr id="10" name="Picture 9" descr="step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1131044"/>
            <a:ext cx="3658088" cy="274356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2014.04.15 </a:t>
            </a:r>
            <a:r>
              <a:rPr 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Eclipse: Test Reflector Health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5" descr="Dan_Long_Eclipse_Laser_s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9692"/>
            <a:ext cx="9144000" cy="571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24276" y="6397525"/>
            <a:ext cx="507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Astronomy Picture of the Day, 2014.04.18: Dan Long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R-fram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3555" y="-788332"/>
            <a:ext cx="9968385" cy="78666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34" y="531276"/>
            <a:ext cx="684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APOLLO sends 20 pulses per second on a 2.5 second round-trip journey</a:t>
            </a:r>
          </a:p>
          <a:p>
            <a:endParaRPr lang="en-US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300,000,000,000,000,000 photons are launched in each pulse…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81998" y="5831082"/>
            <a:ext cx="233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…only one will return…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51029" y="6177852"/>
            <a:ext cx="1575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…if we’re lucky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B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61"/>
            <a:ext cx="9144000" cy="681607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00854"/>
            <a:ext cx="8229600" cy="75472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Big Bang Theory: Making it Look Easy</a:t>
            </a:r>
            <a:endParaRPr lang="en-US" dirty="0">
              <a:solidFill>
                <a:srgbClr val="CCFF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9siteA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5615" y="0"/>
            <a:ext cx="9759615" cy="65064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51724" y="233242"/>
            <a:ext cx="1927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CC1DA"/>
                </a:solidFill>
              </a:rPr>
              <a:t>The Earth End</a:t>
            </a:r>
            <a:endParaRPr lang="en-US" sz="2400" dirty="0">
              <a:solidFill>
                <a:srgbClr val="CCC1DA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764454" y="3213550"/>
            <a:ext cx="401721" cy="401721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7" idx="7"/>
          </p:cNvCxnSpPr>
          <p:nvPr/>
        </p:nvCxnSpPr>
        <p:spPr>
          <a:xfrm rot="5400000" flipH="1" flipV="1">
            <a:off x="6987538" y="2108881"/>
            <a:ext cx="1283306" cy="10436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125120" y="1619743"/>
            <a:ext cx="677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Laser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8814" y="6506410"/>
            <a:ext cx="563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flexibly scheduled, high-performance, 3.5 meter telescope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6" name="Picture 6" descr="laser_on_scope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>
                <a:solidFill>
                  <a:srgbClr val="97FB9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+mj-cs"/>
              </a:rPr>
              <a:t>Laser Mounted on Telescope</a:t>
            </a:r>
            <a:endParaRPr lang="en-US" sz="3200">
              <a:ea typeface="+mj-ea"/>
              <a:cs typeface="+mj-cs"/>
            </a:endParaRPr>
          </a:p>
        </p:txBody>
      </p:sp>
      <p:pic>
        <p:nvPicPr>
          <p:cNvPr id="7" name="Picture 6" descr="Mythbuster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892" y="4121923"/>
            <a:ext cx="4994108" cy="27440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zz-carry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7" y="0"/>
            <a:ext cx="906464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127" y="233243"/>
            <a:ext cx="5417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The Lunar End; back when Buzz </a:t>
            </a:r>
            <a:r>
              <a:rPr lang="en-US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Aldrin</a:t>
            </a:r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worked for FedEx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21685" y="563701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reflector array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6732112" y="1069046"/>
            <a:ext cx="725586" cy="45356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35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CCC1DA"/>
                </a:solidFill>
              </a:rPr>
              <a:t>Lunar Reflectors</a:t>
            </a:r>
            <a:endParaRPr lang="en-US" dirty="0">
              <a:solidFill>
                <a:srgbClr val="CCC1DA"/>
              </a:solidFill>
            </a:endParaRPr>
          </a:p>
        </p:txBody>
      </p:sp>
      <p:pic>
        <p:nvPicPr>
          <p:cNvPr id="3" name="Picture 7" descr="crn_cb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08479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400" dir="16979900" algn="ctr" rotWithShape="0">
              <a:srgbClr val="000000">
                <a:alpha val="75000"/>
              </a:srgbClr>
            </a:outerShdw>
          </a:effectLst>
        </p:spPr>
      </p:pic>
      <p:pic>
        <p:nvPicPr>
          <p:cNvPr id="4" name="Picture 9" descr="Apollo_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1084790"/>
            <a:ext cx="301942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400" dir="16979900" algn="ctr" rotWithShape="0">
              <a:srgbClr val="000000">
                <a:alpha val="75000"/>
              </a:srgbClr>
            </a:outerShdw>
          </a:effectLst>
        </p:spPr>
      </p:pic>
      <p:pic>
        <p:nvPicPr>
          <p:cNvPr id="5" name="Picture 10" descr="a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8838" y="3751790"/>
            <a:ext cx="3255962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400" dir="16979900" algn="ctr" rotWithShape="0">
              <a:srgbClr val="000000">
                <a:alpha val="75000"/>
              </a:srgbClr>
            </a:outerShdw>
          </a:effectLst>
        </p:spPr>
      </p:pic>
      <p:pic>
        <p:nvPicPr>
          <p:cNvPr id="6" name="Picture 12" descr="A15_LRRRful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41963" y="3751790"/>
            <a:ext cx="28892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400" dir="16979900" algn="ctr" rotWithShape="0">
              <a:srgbClr val="000000">
                <a:alpha val="75000"/>
              </a:srgbClr>
            </a:outerShdw>
          </a:effectLst>
        </p:spPr>
      </p:pic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1800302" y="3294590"/>
            <a:ext cx="14285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i="0" dirty="0">
                <a:solidFill>
                  <a:srgbClr val="CCC1DA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Corner cubes</a:t>
            </a: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109628" y="6356878"/>
            <a:ext cx="29290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i="0" dirty="0">
                <a:solidFill>
                  <a:srgbClr val="CCC1DA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Apollo 14 </a:t>
            </a:r>
            <a:r>
              <a:rPr lang="en-US" i="0" dirty="0" err="1">
                <a:solidFill>
                  <a:srgbClr val="CCC1DA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retroreflector</a:t>
            </a:r>
            <a:r>
              <a:rPr lang="en-US" i="0" dirty="0">
                <a:solidFill>
                  <a:srgbClr val="CCC1DA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array</a:t>
            </a: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5454615" y="3370790"/>
            <a:ext cx="29290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i="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Apollo 11 </a:t>
            </a:r>
            <a:r>
              <a:rPr lang="en-US" i="0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retroreflector</a:t>
            </a:r>
            <a:r>
              <a:rPr lang="en-US" i="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array</a:t>
            </a: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5410165" y="6342590"/>
            <a:ext cx="29290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i="0" dirty="0">
                <a:solidFill>
                  <a:srgbClr val="CCC1DA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Apollo 15 </a:t>
            </a:r>
            <a:r>
              <a:rPr lang="en-US" i="0" dirty="0" err="1">
                <a:solidFill>
                  <a:srgbClr val="CCC1DA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retroreflector</a:t>
            </a:r>
            <a:r>
              <a:rPr lang="en-US" i="0" dirty="0">
                <a:solidFill>
                  <a:srgbClr val="CCC1DA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array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348784" y="1440507"/>
            <a:ext cx="4003477" cy="4003477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4" descr="moon_annotat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-304800" y="1009898"/>
            <a:ext cx="5105400" cy="4775200"/>
          </a:xfrm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67310"/>
            <a:ext cx="8229600" cy="73526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Reflector Positions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274911"/>
            <a:ext cx="4038600" cy="3934190"/>
          </a:xfrm>
          <a:noFill/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Apollo missions left:</a:t>
            </a:r>
          </a:p>
          <a:p>
            <a:pPr lvl="1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Apollo 11: 100 corner cubes</a:t>
            </a:r>
          </a:p>
          <a:p>
            <a:pPr lvl="1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Apollo 14: 100 corner cubes</a:t>
            </a:r>
          </a:p>
          <a:p>
            <a:pPr lvl="1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Apollo 15: 300 corner cubes</a:t>
            </a:r>
          </a:p>
          <a:p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Soviets 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landed:</a:t>
            </a:r>
          </a:p>
          <a:p>
            <a:pPr lvl="1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Luna 17; 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Lunokhod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1 rover</a:t>
            </a:r>
          </a:p>
          <a:p>
            <a:pPr lvl="1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Luna 21; 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Lunokhod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2 rover</a:t>
            </a:r>
          </a:p>
          <a:p>
            <a:pPr lvl="1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each with 14-cube array, comparable in response to Apollo arrays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unokhod-r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654050"/>
            <a:ext cx="6858000" cy="5549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5389" y="161646"/>
            <a:ext cx="2213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CCC1DA"/>
                </a:solidFill>
              </a:rPr>
              <a:t>Lunokhod</a:t>
            </a:r>
            <a:r>
              <a:rPr lang="en-US" sz="2400" dirty="0" smtClean="0">
                <a:solidFill>
                  <a:srgbClr val="CCC1DA"/>
                </a:solidFill>
              </a:rPr>
              <a:t> Rover</a:t>
            </a:r>
            <a:endParaRPr lang="en-US" sz="2400" dirty="0">
              <a:solidFill>
                <a:srgbClr val="CCC1D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228768"/>
            <a:ext cx="98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reflector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986831" y="2598100"/>
            <a:ext cx="671886" cy="3822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2218</TotalTime>
  <Words>561</Words>
  <Application>Microsoft Macintosh PowerPoint</Application>
  <PresentationFormat>On-screen Show (4:3)</PresentationFormat>
  <Paragraphs>88</Paragraphs>
  <Slides>19</Slides>
  <Notes>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APOLLO</vt:lpstr>
      <vt:lpstr>Slide 2</vt:lpstr>
      <vt:lpstr>Big Bang Theory: Making it Look Easy</vt:lpstr>
      <vt:lpstr>Slide 4</vt:lpstr>
      <vt:lpstr>Laser Mounted on Telescope</vt:lpstr>
      <vt:lpstr>Slide 6</vt:lpstr>
      <vt:lpstr>Lunar Reflectors</vt:lpstr>
      <vt:lpstr>Reflector Positions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Superconducting Gravimeter Sees All</vt:lpstr>
      <vt:lpstr>Fun with Gravimetry</vt:lpstr>
      <vt:lpstr>2014.04.15 Eclipse: Test Reflector Health</vt:lpstr>
    </vt:vector>
  </TitlesOfParts>
  <Company>UCSD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Physics UCSD</dc:creator>
  <cp:lastModifiedBy>Tom Murphy</cp:lastModifiedBy>
  <cp:revision>32</cp:revision>
  <dcterms:created xsi:type="dcterms:W3CDTF">2014-05-12T20:18:21Z</dcterms:created>
  <dcterms:modified xsi:type="dcterms:W3CDTF">2014-05-13T14:29:18Z</dcterms:modified>
</cp:coreProperties>
</file>